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702" r:id="rId2"/>
  </p:sldMasterIdLst>
  <p:notesMasterIdLst>
    <p:notesMasterId r:id="rId38"/>
  </p:notesMasterIdLst>
  <p:sldIdLst>
    <p:sldId id="280" r:id="rId3"/>
    <p:sldId id="292" r:id="rId4"/>
    <p:sldId id="282" r:id="rId5"/>
    <p:sldId id="259" r:id="rId6"/>
    <p:sldId id="283" r:id="rId7"/>
    <p:sldId id="263" r:id="rId8"/>
    <p:sldId id="284" r:id="rId9"/>
    <p:sldId id="267" r:id="rId10"/>
    <p:sldId id="268" r:id="rId11"/>
    <p:sldId id="294" r:id="rId12"/>
    <p:sldId id="295" r:id="rId13"/>
    <p:sldId id="297" r:id="rId14"/>
    <p:sldId id="296" r:id="rId15"/>
    <p:sldId id="298" r:id="rId16"/>
    <p:sldId id="299" r:id="rId17"/>
    <p:sldId id="285" r:id="rId18"/>
    <p:sldId id="271" r:id="rId19"/>
    <p:sldId id="300" r:id="rId20"/>
    <p:sldId id="301" r:id="rId21"/>
    <p:sldId id="302" r:id="rId22"/>
    <p:sldId id="303" r:id="rId23"/>
    <p:sldId id="286" r:id="rId24"/>
    <p:sldId id="318" r:id="rId25"/>
    <p:sldId id="304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88" r:id="rId3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673"/>
  </p:normalViewPr>
  <p:slideViewPr>
    <p:cSldViewPr snapToGrid="0" snapToObjects="1">
      <p:cViewPr varScale="1">
        <p:scale>
          <a:sx n="79" d="100"/>
          <a:sy n="79" d="100"/>
        </p:scale>
        <p:origin x="86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C4E5D-8522-44EC-B11C-9DAF98C18FE0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2B49A-9CCF-42BE-BD6B-6DF096708C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4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12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87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8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926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468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442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7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622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44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413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487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558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71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397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7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336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664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515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922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55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252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29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393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376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522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35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118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6768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78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4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58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418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087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04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2B49A-9CCF-42BE-BD6B-6DF096708C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2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721895" y="0"/>
            <a:ext cx="10751419" cy="943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721895" y="0"/>
            <a:ext cx="1075141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96846" y="865283"/>
            <a:ext cx="1379095" cy="191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996846" y="6480335"/>
            <a:ext cx="5099154" cy="377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21894" y="1833271"/>
            <a:ext cx="10751419" cy="100510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点击此处添加副标题</a:t>
            </a:r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21894" y="2838375"/>
            <a:ext cx="10751419" cy="100510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此处添加副标题</a:t>
            </a:r>
            <a:endParaRPr kumimoji="1" lang="zh-CN" altLang="en-US" dirty="0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21894" y="4156803"/>
            <a:ext cx="10751419" cy="2666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此处添加副标题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721894" y="4423410"/>
            <a:ext cx="10751419" cy="2666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此处添加副标题</a:t>
            </a:r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21894" y="4690017"/>
            <a:ext cx="10751419" cy="2666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此处添加副标题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533089"/>
            <a:ext cx="12192000" cy="23249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4" name="直接连接符 48"/>
          <p:cNvCxnSpPr/>
          <p:nvPr userDrawn="1"/>
        </p:nvCxnSpPr>
        <p:spPr>
          <a:xfrm>
            <a:off x="8637889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51"/>
          <p:cNvCxnSpPr/>
          <p:nvPr userDrawn="1"/>
        </p:nvCxnSpPr>
        <p:spPr>
          <a:xfrm>
            <a:off x="827773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835400" y="263626"/>
            <a:ext cx="4521200" cy="8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此处添加副标题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8"/>
          <p:cNvCxnSpPr/>
          <p:nvPr userDrawn="1"/>
        </p:nvCxnSpPr>
        <p:spPr>
          <a:xfrm>
            <a:off x="8637889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51"/>
          <p:cNvCxnSpPr/>
          <p:nvPr userDrawn="1"/>
        </p:nvCxnSpPr>
        <p:spPr>
          <a:xfrm>
            <a:off x="827773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835400" y="263626"/>
            <a:ext cx="4521200" cy="8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此处添加副标题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533089"/>
            <a:ext cx="12192000" cy="23249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" name="直接连接符 48"/>
          <p:cNvCxnSpPr/>
          <p:nvPr userDrawn="1"/>
        </p:nvCxnSpPr>
        <p:spPr>
          <a:xfrm>
            <a:off x="8637889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51"/>
          <p:cNvCxnSpPr/>
          <p:nvPr userDrawn="1"/>
        </p:nvCxnSpPr>
        <p:spPr>
          <a:xfrm>
            <a:off x="827773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835400" y="263626"/>
            <a:ext cx="4521200" cy="8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此处添加副标题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8"/>
          <p:cNvCxnSpPr/>
          <p:nvPr userDrawn="1"/>
        </p:nvCxnSpPr>
        <p:spPr>
          <a:xfrm>
            <a:off x="8637889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51"/>
          <p:cNvCxnSpPr/>
          <p:nvPr userDrawn="1"/>
        </p:nvCxnSpPr>
        <p:spPr>
          <a:xfrm>
            <a:off x="827773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835400" y="263626"/>
            <a:ext cx="4521200" cy="8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此处添加副标题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363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9625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494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614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13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2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996846" y="0"/>
            <a:ext cx="5099154" cy="14393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96846" y="255931"/>
            <a:ext cx="5099154" cy="61274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点击此处添加副标题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5774586" y="2247906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6928165" y="2247906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774586" y="3186008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6928165" y="3186008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5774586" y="4124110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6928165" y="4124110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996846" y="0"/>
            <a:ext cx="5099154" cy="14393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96846" y="255931"/>
            <a:ext cx="5099154" cy="61274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点击此处添加副标题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996846" y="2247906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2150425" y="2247906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996846" y="3186008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150425" y="3186008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6440118" y="2247906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7593697" y="2247906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6440118" y="3186008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17"/>
          <p:cNvSpPr>
            <a:spLocks noGrp="1"/>
          </p:cNvSpPr>
          <p:nvPr>
            <p:ph type="body" sz="quarter" idx="18"/>
          </p:nvPr>
        </p:nvSpPr>
        <p:spPr>
          <a:xfrm>
            <a:off x="7593697" y="3186008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996846" y="0"/>
            <a:ext cx="5099154" cy="14393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96846" y="255931"/>
            <a:ext cx="5099154" cy="61274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点击此处添加副标题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29863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7249579" y="3329863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267965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7249579" y="4267965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419370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7249579" y="1419370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357472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17"/>
          <p:cNvSpPr>
            <a:spLocks noGrp="1"/>
          </p:cNvSpPr>
          <p:nvPr>
            <p:ph type="body" sz="quarter" idx="18"/>
          </p:nvPr>
        </p:nvSpPr>
        <p:spPr>
          <a:xfrm>
            <a:off x="7249579" y="2357472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5206067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20"/>
          </p:nvPr>
        </p:nvSpPr>
        <p:spPr>
          <a:xfrm>
            <a:off x="7249579" y="5206067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996846" y="0"/>
            <a:ext cx="5099154" cy="14393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996846" y="255931"/>
            <a:ext cx="5099154" cy="61274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点击此处添加副标题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996846" y="4312843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2150425" y="4312843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996846" y="2402350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2150425" y="2402350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996846" y="3340452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17"/>
          <p:cNvSpPr>
            <a:spLocks noGrp="1"/>
          </p:cNvSpPr>
          <p:nvPr>
            <p:ph type="body" sz="quarter" idx="18"/>
          </p:nvPr>
        </p:nvSpPr>
        <p:spPr>
          <a:xfrm>
            <a:off x="2150425" y="3340452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17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6418476" y="4312843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20"/>
          </p:nvPr>
        </p:nvSpPr>
        <p:spPr>
          <a:xfrm>
            <a:off x="7572055" y="4312843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21" hasCustomPrompt="1"/>
          </p:nvPr>
        </p:nvSpPr>
        <p:spPr>
          <a:xfrm>
            <a:off x="6418476" y="2402350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22"/>
          </p:nvPr>
        </p:nvSpPr>
        <p:spPr>
          <a:xfrm>
            <a:off x="7572055" y="2402350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6418476" y="3340452"/>
            <a:ext cx="974935" cy="67733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17"/>
          <p:cNvSpPr>
            <a:spLocks noGrp="1"/>
          </p:cNvSpPr>
          <p:nvPr>
            <p:ph type="body" sz="quarter" idx="24"/>
          </p:nvPr>
        </p:nvSpPr>
        <p:spPr>
          <a:xfrm>
            <a:off x="7572055" y="3340452"/>
            <a:ext cx="3518855" cy="677331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1"/>
          <p:cNvCxnSpPr/>
          <p:nvPr userDrawn="1"/>
        </p:nvCxnSpPr>
        <p:spPr>
          <a:xfrm>
            <a:off x="8637889" y="3429000"/>
            <a:ext cx="27143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2"/>
          <p:cNvCxnSpPr/>
          <p:nvPr userDrawn="1"/>
        </p:nvCxnSpPr>
        <p:spPr>
          <a:xfrm>
            <a:off x="827773" y="3429000"/>
            <a:ext cx="271432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40416" y="3122625"/>
            <a:ext cx="5099154" cy="61274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0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点击此处添加副标题</a:t>
            </a:r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3540416" y="2509876"/>
            <a:ext cx="5099154" cy="61274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200" b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rot="20039205" flipH="1">
            <a:off x="6712632" y="5910590"/>
            <a:ext cx="2666636" cy="2290465"/>
          </a:xfrm>
          <a:prstGeom prst="parallelogram">
            <a:avLst>
              <a:gd name="adj" fmla="val 81041"/>
            </a:avLst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0914713">
            <a:off x="2948818" y="712861"/>
            <a:ext cx="6152922" cy="3854219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0914713">
            <a:off x="6112946" y="3688088"/>
            <a:ext cx="691340" cy="15827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 rot="4714713">
            <a:off x="6334824" y="4532517"/>
            <a:ext cx="354312" cy="1350110"/>
          </a:xfrm>
          <a:prstGeom prst="roundRect">
            <a:avLst>
              <a:gd name="adj" fmla="val 32292"/>
            </a:avLst>
          </a:prstGeom>
          <a:solidFill>
            <a:schemeClr val="accent2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 rot="4714713">
            <a:off x="6413543" y="4818310"/>
            <a:ext cx="354312" cy="1557819"/>
          </a:xfrm>
          <a:prstGeom prst="roundRect">
            <a:avLst>
              <a:gd name="adj" fmla="val 32292"/>
            </a:avLst>
          </a:prstGeom>
          <a:solidFill>
            <a:schemeClr val="accent2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 rot="4714713">
            <a:off x="6492262" y="5311814"/>
            <a:ext cx="354312" cy="1350110"/>
          </a:xfrm>
          <a:prstGeom prst="roundRect">
            <a:avLst>
              <a:gd name="adj" fmla="val 32292"/>
            </a:avLst>
          </a:prstGeom>
          <a:solidFill>
            <a:schemeClr val="accent2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 rot="4714713">
            <a:off x="6570980" y="5818299"/>
            <a:ext cx="354312" cy="1116437"/>
          </a:xfrm>
          <a:prstGeom prst="roundRect">
            <a:avLst>
              <a:gd name="adj" fmla="val 32292"/>
            </a:avLst>
          </a:prstGeom>
          <a:solidFill>
            <a:schemeClr val="accent2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 rot="10463067">
            <a:off x="7347431" y="4870185"/>
            <a:ext cx="342368" cy="697211"/>
          </a:xfrm>
          <a:prstGeom prst="roundRect">
            <a:avLst>
              <a:gd name="adj" fmla="val 32292"/>
            </a:avLst>
          </a:prstGeom>
          <a:solidFill>
            <a:schemeClr val="accent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7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42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533089"/>
            <a:ext cx="12192000" cy="2324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" name="直接连接符 48"/>
          <p:cNvCxnSpPr/>
          <p:nvPr userDrawn="1"/>
        </p:nvCxnSpPr>
        <p:spPr>
          <a:xfrm>
            <a:off x="8637889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51"/>
          <p:cNvCxnSpPr/>
          <p:nvPr userDrawn="1"/>
        </p:nvCxnSpPr>
        <p:spPr>
          <a:xfrm>
            <a:off x="827773" y="695426"/>
            <a:ext cx="27143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835400" y="263626"/>
            <a:ext cx="4521200" cy="8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b="1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b="1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b="1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b="1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此处添加副标题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54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7" r:id="rId2"/>
    <p:sldLayoutId id="2147483698" r:id="rId3"/>
    <p:sldLayoutId id="2147483699" r:id="rId4"/>
    <p:sldLayoutId id="2147483700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8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2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isaaclin.cn/nCoV/zh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isaaclin.cn/nCoV/zh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/>
                <a:ea typeface="微软雅黑"/>
              </a:rPr>
              <a:t>人机交互实践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/>
                <a:ea typeface="微软雅黑"/>
              </a:rPr>
              <a:t>疫情信息管理系统</a:t>
            </a:r>
            <a:endParaRPr lang="en-US" altLang="zh-CN" dirty="0">
              <a:latin typeface="微软雅黑"/>
              <a:ea typeface="微软雅黑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</a:rPr>
              <a:t>刘芃杰 田易 李卓佳 李广</a:t>
            </a:r>
            <a:endParaRPr lang="en-US" altLang="zh-CN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</a:rPr>
              <a:t>指导人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</a:rPr>
              <a:t>：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</a:rPr>
              <a:t>张玉清</a:t>
            </a:r>
            <a:endParaRPr lang="en-US" altLang="zh-CN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</a:rPr>
              <a:t>报告人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</a:rPr>
              <a:t>：刘芃杰 田易</a:t>
            </a:r>
            <a:endParaRPr lang="en-US" altLang="zh-CN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201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疫情地图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8137" y="883322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实现思想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6935822" y="2970307"/>
            <a:ext cx="1498059" cy="61284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4665" y="5010061"/>
            <a:ext cx="71333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设定人数范围颜色，根据各省份确诊人数决定各省份颜色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5" y="1981589"/>
            <a:ext cx="2028825" cy="2600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187" y="2490916"/>
            <a:ext cx="3305175" cy="15716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49446" y="3090706"/>
            <a:ext cx="26885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云南，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174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人，深棕色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68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疫情地图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8137" y="883322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实现思想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6011695" y="2920174"/>
            <a:ext cx="1498059" cy="61284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8297" y="2734152"/>
            <a:ext cx="26885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云南，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174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人，深棕色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854" y="1844235"/>
            <a:ext cx="2305050" cy="2686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1404" y="5126477"/>
            <a:ext cx="42883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将图中对应省份的颜色替换成新颜色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171" y="2510985"/>
            <a:ext cx="13144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疫情地图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8137" y="883322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实现思想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418307" y="2920174"/>
            <a:ext cx="1498059" cy="61284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3187" y="4457277"/>
            <a:ext cx="50577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鼠标放在地图上时，获取所指位置像素颜色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35" y="2510985"/>
            <a:ext cx="1314450" cy="1352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45656" t="50142" r="44504" b="30284"/>
          <a:stretch/>
        </p:blipFill>
        <p:spPr>
          <a:xfrm>
            <a:off x="8784076" y="2219782"/>
            <a:ext cx="1799617" cy="20136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16366" y="4602689"/>
            <a:ext cx="53142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根据像素颜色反向查出是哪个省份为此颜色，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从而得出该省份疫情信息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534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30" y="2168458"/>
            <a:ext cx="2286000" cy="1104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70834" y="2090636"/>
            <a:ext cx="735489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云南和广西同属一个疫情程度（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100-500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），理论上颜色一致，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不能根据颜色分辨省份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 rot="347021">
            <a:off x="4324729" y="1862435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37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疫情地图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8137" y="883322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解决方法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53" y="1715411"/>
            <a:ext cx="5105400" cy="30575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86391" y="1553442"/>
            <a:ext cx="2733473" cy="3349298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58000" y="2130357"/>
            <a:ext cx="4544834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为每个省份分配唯一且微小的颜色偏移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20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rgb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三向上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新颜色为疫情颜色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偏移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57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疫情地图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8137" y="883322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解决方法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77" y="2408644"/>
            <a:ext cx="2228850" cy="1409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39711" y="2031173"/>
            <a:ext cx="3110147" cy="287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云南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： （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164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96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31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）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广西： （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167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94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29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）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贵州： （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166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94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，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29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）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三省为同一疫情程度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肉眼上没有差别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可被计算机辨别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72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前端控件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5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PART4</a:t>
            </a:r>
            <a:r>
              <a:rPr kumimoji="1" lang="zh-CN" altLang="en-US" dirty="0"/>
              <a:t> 分析讨论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62" y="2234018"/>
            <a:ext cx="3724275" cy="1514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19441" y="112722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全国总计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13626" y="2791838"/>
            <a:ext cx="2749471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显示全国疫情概况信息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PART4</a:t>
            </a:r>
            <a:r>
              <a:rPr kumimoji="1" lang="zh-CN" altLang="en-US" dirty="0"/>
              <a:t> 分析讨论</a:t>
            </a:r>
          </a:p>
        </p:txBody>
      </p:sp>
      <p:sp>
        <p:nvSpPr>
          <p:cNvPr id="4" name="矩形 3"/>
          <p:cNvSpPr/>
          <p:nvPr/>
        </p:nvSpPr>
        <p:spPr>
          <a:xfrm>
            <a:off x="1019442" y="112722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省份排名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5609" y="2665379"/>
            <a:ext cx="5314275" cy="930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显示各省疫情排名信息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选择按确诊、疑似、死亡数量增、减序排序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657" y="1243012"/>
            <a:ext cx="3838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8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PART4</a:t>
            </a:r>
            <a:r>
              <a:rPr kumimoji="1" lang="zh-CN" altLang="en-US" dirty="0"/>
              <a:t> 分析讨论</a:t>
            </a:r>
          </a:p>
        </p:txBody>
      </p:sp>
      <p:sp>
        <p:nvSpPr>
          <p:cNvPr id="4" name="矩形 3"/>
          <p:cNvSpPr/>
          <p:nvPr/>
        </p:nvSpPr>
        <p:spPr>
          <a:xfrm>
            <a:off x="1019446" y="112722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病例统计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6503" y="2684833"/>
            <a:ext cx="35189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按日期顺序显示疫情历史趋势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618" y="2147822"/>
            <a:ext cx="7319212" cy="193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03/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疫情地图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01/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项目背景及目标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02/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功能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04/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 smtClean="0"/>
              <a:t>前端模块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05/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dirty="0" smtClean="0"/>
              <a:t>后端模块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586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PART4</a:t>
            </a:r>
            <a:r>
              <a:rPr kumimoji="1" lang="zh-CN" altLang="en-US" dirty="0"/>
              <a:t> 分析讨论</a:t>
            </a:r>
          </a:p>
        </p:txBody>
      </p:sp>
      <p:sp>
        <p:nvSpPr>
          <p:cNvPr id="4" name="矩形 3"/>
          <p:cNvSpPr/>
          <p:nvPr/>
        </p:nvSpPr>
        <p:spPr>
          <a:xfrm>
            <a:off x="1019447" y="112722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疫情新闻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96895" y="2684833"/>
            <a:ext cx="3005951" cy="930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列出爬取的疫情新闻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可以打开在浏览器中打开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78" y="1348279"/>
            <a:ext cx="3457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PART4</a:t>
            </a:r>
            <a:r>
              <a:rPr kumimoji="1" lang="zh-CN" altLang="en-US" dirty="0"/>
              <a:t> 分析讨论</a:t>
            </a:r>
          </a:p>
        </p:txBody>
      </p:sp>
      <p:sp>
        <p:nvSpPr>
          <p:cNvPr id="4" name="矩形 3"/>
          <p:cNvSpPr/>
          <p:nvPr/>
        </p:nvSpPr>
        <p:spPr>
          <a:xfrm>
            <a:off x="1019448" y="112722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疫情知识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8103" y="2723743"/>
            <a:ext cx="172354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显示疫情知识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可以切换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357312"/>
            <a:ext cx="32004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后端模块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09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878937" y="2967335"/>
            <a:ext cx="2434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</a:t>
            </a:r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层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29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8071239-D517-460B-851D-B002A4B5FD1C}"/>
              </a:ext>
            </a:extLst>
          </p:cNvPr>
          <p:cNvSpPr txBox="1">
            <a:spLocks/>
          </p:cNvSpPr>
          <p:nvPr/>
        </p:nvSpPr>
        <p:spPr>
          <a:xfrm>
            <a:off x="1023026" y="15032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引用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8272325-4B9C-4773-8E42-C47B8ED471BD}"/>
              </a:ext>
            </a:extLst>
          </p:cNvPr>
          <p:cNvSpPr txBox="1">
            <a:spLocks/>
          </p:cNvSpPr>
          <p:nvPr/>
        </p:nvSpPr>
        <p:spPr>
          <a:xfrm>
            <a:off x="1023026" y="296376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mtClean="0"/>
              <a:t>引用了</a:t>
            </a:r>
            <a:r>
              <a:rPr lang="en-US" altLang="zh-CN" smtClean="0"/>
              <a:t>MySql.Data.dll</a:t>
            </a:r>
            <a:r>
              <a:rPr lang="zh-CN" altLang="zh-CN" smtClean="0"/>
              <a:t>和</a:t>
            </a:r>
            <a:r>
              <a:rPr lang="en-US" altLang="zh-CN" smtClean="0"/>
              <a:t>MySQLHelper</a:t>
            </a:r>
            <a:r>
              <a:rPr lang="zh-CN" altLang="zh-CN" smtClean="0"/>
              <a:t>类来完成与数据库的交互。</a:t>
            </a:r>
          </a:p>
          <a:p>
            <a:r>
              <a:rPr lang="zh-CN" altLang="zh-CN" smtClean="0"/>
              <a:t>引用</a:t>
            </a:r>
            <a:r>
              <a:rPr lang="en-US" altLang="zh-CN" smtClean="0"/>
              <a:t>Model</a:t>
            </a:r>
            <a:r>
              <a:rPr lang="zh-CN" altLang="zh-CN" smtClean="0"/>
              <a:t>层中的类，构建对象存储与数据库交互使用的数据：为带有参数的</a:t>
            </a:r>
            <a:r>
              <a:rPr lang="en-US" altLang="zh-CN" smtClean="0"/>
              <a:t>select</a:t>
            </a:r>
            <a:r>
              <a:rPr lang="zh-CN" altLang="zh-CN" smtClean="0"/>
              <a:t>函数，</a:t>
            </a:r>
            <a:r>
              <a:rPr lang="en-US" altLang="zh-CN" smtClean="0"/>
              <a:t>insert</a:t>
            </a:r>
            <a:r>
              <a:rPr lang="zh-CN" altLang="zh-CN" smtClean="0"/>
              <a:t>函数，</a:t>
            </a:r>
            <a:r>
              <a:rPr lang="en-US" altLang="zh-CN" smtClean="0"/>
              <a:t>update</a:t>
            </a:r>
            <a:r>
              <a:rPr lang="zh-CN" altLang="zh-CN" smtClean="0"/>
              <a:t>函数提供数据；存储</a:t>
            </a:r>
            <a:r>
              <a:rPr lang="en-US" altLang="zh-CN" smtClean="0"/>
              <a:t>select</a:t>
            </a:r>
            <a:r>
              <a:rPr lang="zh-CN" altLang="zh-CN" smtClean="0"/>
              <a:t>的结果返回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87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EF3A6F7-1971-4E4C-B84D-DB1AD7C5B8FB}"/>
              </a:ext>
            </a:extLst>
          </p:cNvPr>
          <p:cNvSpPr txBox="1">
            <a:spLocks/>
          </p:cNvSpPr>
          <p:nvPr/>
        </p:nvSpPr>
        <p:spPr>
          <a:xfrm>
            <a:off x="1071664" y="7354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mtClean="0"/>
              <a:t>类的定义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C217C37-FD4F-40E3-BFBA-3EF9A5C2A9E8}"/>
              </a:ext>
            </a:extLst>
          </p:cNvPr>
          <p:cNvSpPr txBox="1">
            <a:spLocks/>
          </p:cNvSpPr>
          <p:nvPr/>
        </p:nvSpPr>
        <p:spPr>
          <a:xfrm>
            <a:off x="1071664" y="219595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mtClean="0"/>
              <a:t>数据库中的每张表对应一个接口，接口定义了对该表的所有操作，定义相应的类实现接口。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D0B620-2246-4C26-99D5-296E2E1724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23" y="2798250"/>
            <a:ext cx="2621280" cy="3749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1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E38B87E-1A9C-489A-9A9E-47521C844C98}"/>
              </a:ext>
            </a:extLst>
          </p:cNvPr>
          <p:cNvSpPr txBox="1">
            <a:spLocks/>
          </p:cNvSpPr>
          <p:nvPr/>
        </p:nvSpPr>
        <p:spPr>
          <a:xfrm>
            <a:off x="1188396" y="14838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b="1" smtClean="0"/>
              <a:t>安全性</a:t>
            </a:r>
            <a:br>
              <a:rPr lang="zh-CN" altLang="zh-CN" b="1" smtClean="0"/>
            </a:b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B4A2B38-BBC5-4F95-80A1-D836376FFE3E}"/>
              </a:ext>
            </a:extLst>
          </p:cNvPr>
          <p:cNvSpPr txBox="1">
            <a:spLocks/>
          </p:cNvSpPr>
          <p:nvPr/>
        </p:nvSpPr>
        <p:spPr>
          <a:xfrm>
            <a:off x="1188396" y="294430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mtClean="0"/>
              <a:t>为了防止</a:t>
            </a:r>
            <a:r>
              <a:rPr lang="en-US" altLang="zh-CN" smtClean="0"/>
              <a:t>SQL</a:t>
            </a:r>
            <a:r>
              <a:rPr lang="zh-CN" altLang="zh-CN" smtClean="0"/>
              <a:t>注入攻击，使用参数化查询，使用</a:t>
            </a:r>
            <a:r>
              <a:rPr lang="en-US" altLang="zh-CN" smtClean="0"/>
              <a:t>MySqlParameter</a:t>
            </a:r>
            <a:r>
              <a:rPr lang="zh-CN" altLang="zh-CN" smtClean="0"/>
              <a:t>存储</a:t>
            </a:r>
            <a:r>
              <a:rPr lang="en-US" altLang="zh-CN" smtClean="0"/>
              <a:t>SQL</a:t>
            </a:r>
            <a:r>
              <a:rPr lang="zh-CN" altLang="zh-CN" smtClean="0"/>
              <a:t>语句中的参数，并</a:t>
            </a:r>
            <a:r>
              <a:rPr lang="en-US" altLang="zh-CN" smtClean="0"/>
              <a:t>=</a:t>
            </a:r>
            <a:r>
              <a:rPr lang="zh-CN" altLang="zh-CN" smtClean="0"/>
              <a:t>与</a:t>
            </a:r>
            <a:r>
              <a:rPr lang="en-US" altLang="zh-CN" smtClean="0"/>
              <a:t>SQL</a:t>
            </a:r>
            <a:r>
              <a:rPr lang="zh-CN" altLang="zh-CN" smtClean="0"/>
              <a:t>语句一起传入</a:t>
            </a:r>
            <a:r>
              <a:rPr lang="en-US" altLang="zh-CN" smtClean="0"/>
              <a:t>MySQLHelper.ExecuteReader</a:t>
            </a:r>
            <a:r>
              <a:rPr lang="zh-CN" altLang="zh-CN" smtClean="0"/>
              <a:t>或</a:t>
            </a:r>
            <a:r>
              <a:rPr lang="en-US" altLang="zh-CN" smtClean="0"/>
              <a:t>MySQLHelper.ExecuteSql</a:t>
            </a:r>
            <a:r>
              <a:rPr lang="zh-CN" altLang="zh-CN" smtClean="0"/>
              <a:t>函数。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2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084345" y="2967335"/>
            <a:ext cx="2023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BLL</a:t>
            </a:r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层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82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4F0D67E-EE02-4DEA-AECE-256DD39555A5}"/>
              </a:ext>
            </a:extLst>
          </p:cNvPr>
          <p:cNvSpPr txBox="1">
            <a:spLocks/>
          </p:cNvSpPr>
          <p:nvPr/>
        </p:nvSpPr>
        <p:spPr>
          <a:xfrm>
            <a:off x="1275944" y="14643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mtClean="0"/>
              <a:t>引用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0A4494C-D860-4985-8391-E528945C865C}"/>
              </a:ext>
            </a:extLst>
          </p:cNvPr>
          <p:cNvSpPr txBox="1">
            <a:spLocks/>
          </p:cNvSpPr>
          <p:nvPr/>
        </p:nvSpPr>
        <p:spPr>
          <a:xfrm>
            <a:off x="1275944" y="292485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mtClean="0"/>
              <a:t>引用</a:t>
            </a:r>
            <a:r>
              <a:rPr lang="en-US" altLang="zh-CN" smtClean="0"/>
              <a:t>Model</a:t>
            </a:r>
            <a:r>
              <a:rPr lang="zh-CN" altLang="zh-CN" smtClean="0"/>
              <a:t>的类，构造对象存储数据</a:t>
            </a:r>
          </a:p>
          <a:p>
            <a:r>
              <a:rPr lang="zh-CN" altLang="zh-CN" smtClean="0"/>
              <a:t>引用</a:t>
            </a:r>
            <a:r>
              <a:rPr lang="en-US" altLang="zh-CN" smtClean="0"/>
              <a:t>DAO</a:t>
            </a:r>
            <a:r>
              <a:rPr lang="zh-CN" altLang="zh-CN" smtClean="0"/>
              <a:t>层的类，构造对象与数据库交互</a:t>
            </a:r>
          </a:p>
          <a:p>
            <a:r>
              <a:rPr lang="zh-CN" altLang="zh-CN" smtClean="0"/>
              <a:t>引用</a:t>
            </a:r>
            <a:r>
              <a:rPr lang="en-US" altLang="zh-CN" smtClean="0"/>
              <a:t>Newtonsoft.Json</a:t>
            </a:r>
            <a:r>
              <a:rPr lang="zh-CN" altLang="zh-CN" smtClean="0"/>
              <a:t>，处理从网页上抓取的</a:t>
            </a:r>
            <a:r>
              <a:rPr lang="en-US" altLang="zh-CN" smtClean="0"/>
              <a:t>json</a:t>
            </a:r>
            <a:r>
              <a:rPr lang="zh-CN" altLang="zh-CN" smtClean="0"/>
              <a:t>数据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4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4713891-C8FC-49F7-BF38-484116C40B2A}"/>
              </a:ext>
            </a:extLst>
          </p:cNvPr>
          <p:cNvSpPr txBox="1">
            <a:spLocks/>
          </p:cNvSpPr>
          <p:nvPr/>
        </p:nvSpPr>
        <p:spPr>
          <a:xfrm>
            <a:off x="1136281" y="94878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mtClean="0"/>
              <a:t>类的定义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D3D37B-37AD-4AB2-AFE7-5E4194B25694}"/>
              </a:ext>
            </a:extLst>
          </p:cNvPr>
          <p:cNvSpPr txBox="1">
            <a:spLocks/>
          </p:cNvSpPr>
          <p:nvPr/>
        </p:nvSpPr>
        <p:spPr>
          <a:xfrm>
            <a:off x="1136281" y="240928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Model</a:t>
            </a:r>
            <a:r>
              <a:rPr lang="zh-CN" altLang="zh-CN" smtClean="0"/>
              <a:t>层中的每个实体类对应一个接口，接口定义了对该实体类的操作。部分接口定义了对</a:t>
            </a:r>
            <a:r>
              <a:rPr lang="en-US" altLang="zh-CN" smtClean="0"/>
              <a:t>DAO</a:t>
            </a:r>
            <a:r>
              <a:rPr lang="zh-CN" altLang="zh-CN" smtClean="0"/>
              <a:t>中对应类的操作。定义了相应的类实现接口。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1E6B15-D8BB-434B-81EA-A49C4E5CCF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53" y="3436404"/>
            <a:ext cx="2583180" cy="310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3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项目</a:t>
            </a:r>
            <a:r>
              <a:rPr kumimoji="1" lang="zh-CN" altLang="en-US" dirty="0" smtClean="0"/>
              <a:t>背景及目标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08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38DF148-07D2-4E49-9EBE-C2DE677A0713}"/>
              </a:ext>
            </a:extLst>
          </p:cNvPr>
          <p:cNvSpPr txBox="1">
            <a:spLocks/>
          </p:cNvSpPr>
          <p:nvPr/>
        </p:nvSpPr>
        <p:spPr>
          <a:xfrm>
            <a:off x="1071664" y="169068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类的定义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A2ED4D6-0BAA-49C4-A1EE-C47F2736C4DE}"/>
              </a:ext>
            </a:extLst>
          </p:cNvPr>
          <p:cNvSpPr txBox="1">
            <a:spLocks/>
          </p:cNvSpPr>
          <p:nvPr/>
        </p:nvSpPr>
        <p:spPr>
          <a:xfrm>
            <a:off x="1071664" y="315118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mtClean="0"/>
              <a:t>根据窗体的功能需求，构建相应的接口和类。如：从网页抓取数据的类，处理</a:t>
            </a:r>
            <a:r>
              <a:rPr lang="en-US" altLang="zh-CN" smtClean="0"/>
              <a:t>json</a:t>
            </a:r>
            <a:r>
              <a:rPr lang="zh-CN" altLang="zh-CN" smtClean="0"/>
              <a:t>数据的类。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747A37-F974-4744-9825-FD0BD02929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29" y="4251347"/>
            <a:ext cx="2590800" cy="1432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7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3295A3D-EAED-4BD4-9C3C-03191B588CF1}"/>
              </a:ext>
            </a:extLst>
          </p:cNvPr>
          <p:cNvSpPr txBox="1">
            <a:spLocks/>
          </p:cNvSpPr>
          <p:nvPr/>
        </p:nvSpPr>
        <p:spPr>
          <a:xfrm>
            <a:off x="1334311" y="181687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mtClean="0"/>
              <a:t>正确性</a:t>
            </a:r>
            <a:r>
              <a:rPr lang="zh-CN" altLang="zh-CN" b="1" smtClean="0"/>
              <a:t/>
            </a:r>
            <a:br>
              <a:rPr lang="zh-CN" altLang="zh-CN" b="1" smtClean="0"/>
            </a:b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40E8AF5-FEDF-46CB-AD99-4D8101429117}"/>
              </a:ext>
            </a:extLst>
          </p:cNvPr>
          <p:cNvSpPr txBox="1">
            <a:spLocks/>
          </p:cNvSpPr>
          <p:nvPr/>
        </p:nvSpPr>
        <p:spPr>
          <a:xfrm>
            <a:off x="1334311" y="3277377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BLL</a:t>
            </a:r>
            <a:r>
              <a:rPr lang="zh-CN" altLang="zh-CN" smtClean="0"/>
              <a:t>层中操作数据库的类：</a:t>
            </a:r>
          </a:p>
          <a:p>
            <a:r>
              <a:rPr lang="zh-CN" altLang="zh-CN" smtClean="0"/>
              <a:t>插入（</a:t>
            </a:r>
            <a:r>
              <a:rPr lang="en-US" altLang="zh-CN" smtClean="0"/>
              <a:t>insert</a:t>
            </a:r>
            <a:r>
              <a:rPr lang="zh-CN" altLang="zh-CN" smtClean="0"/>
              <a:t>）操作，首先验证表中是否存在相同主键的字段，如果没有，才可以插入。</a:t>
            </a:r>
          </a:p>
          <a:p>
            <a:r>
              <a:rPr lang="zh-CN" altLang="zh-CN" smtClean="0"/>
              <a:t>更新（</a:t>
            </a:r>
            <a:r>
              <a:rPr lang="en-US" altLang="zh-CN" smtClean="0"/>
              <a:t>update</a:t>
            </a:r>
            <a:r>
              <a:rPr lang="zh-CN" altLang="zh-CN" smtClean="0"/>
              <a:t>）操作，首先验证表中是否存在相同主键的字段，如果有，才可以插入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5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85B908A-2F59-495E-BD10-E1BEB5742BD0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其他问题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819F839-43D5-4308-A584-821DE27B5D13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35808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b="1" dirty="0" smtClean="0"/>
              <a:t>时间戳到时间的转换</a:t>
            </a:r>
          </a:p>
          <a:p>
            <a:r>
              <a:rPr lang="en-US" altLang="zh-CN" u="sng" dirty="0" smtClean="0">
                <a:hlinkClick r:id="rId3"/>
              </a:rPr>
              <a:t>https://lab.isaaclin.cn/nCoV/zh</a:t>
            </a:r>
            <a:r>
              <a:rPr lang="zh-CN" altLang="zh-CN" dirty="0" smtClean="0"/>
              <a:t>上提供的数据中，时间的表示是用时间戳，即格林威治时间</a:t>
            </a:r>
            <a:r>
              <a:rPr lang="en-US" altLang="zh-CN" dirty="0" smtClean="0"/>
              <a:t> 1970 </a:t>
            </a:r>
            <a:r>
              <a:rPr lang="zh-CN" altLang="zh-CN" dirty="0" smtClean="0"/>
              <a:t>年</a:t>
            </a:r>
            <a:r>
              <a:rPr lang="en-US" altLang="zh-CN" dirty="0" smtClean="0"/>
              <a:t> 01 </a:t>
            </a:r>
            <a:r>
              <a:rPr lang="zh-CN" altLang="zh-CN" dirty="0" smtClean="0"/>
              <a:t>月</a:t>
            </a:r>
            <a:r>
              <a:rPr lang="en-US" altLang="zh-CN" dirty="0" smtClean="0"/>
              <a:t> 01 </a:t>
            </a:r>
            <a:r>
              <a:rPr lang="zh-CN" altLang="zh-CN" dirty="0" smtClean="0"/>
              <a:t>日</a:t>
            </a:r>
            <a:r>
              <a:rPr lang="en-US" altLang="zh-CN" dirty="0" smtClean="0"/>
              <a:t> 00 </a:t>
            </a:r>
            <a:r>
              <a:rPr lang="zh-CN" altLang="zh-CN" dirty="0" smtClean="0"/>
              <a:t>时</a:t>
            </a:r>
            <a:r>
              <a:rPr lang="en-US" altLang="zh-CN" dirty="0" smtClean="0"/>
              <a:t> 00 </a:t>
            </a:r>
            <a:r>
              <a:rPr lang="zh-CN" altLang="zh-CN" dirty="0" smtClean="0"/>
              <a:t>分</a:t>
            </a:r>
            <a:r>
              <a:rPr lang="en-US" altLang="zh-CN" dirty="0" smtClean="0"/>
              <a:t> 00 </a:t>
            </a:r>
            <a:r>
              <a:rPr lang="zh-CN" altLang="zh-CN" dirty="0" smtClean="0"/>
              <a:t>秒（北京时间</a:t>
            </a:r>
            <a:r>
              <a:rPr lang="en-US" altLang="zh-CN" dirty="0" smtClean="0"/>
              <a:t> 1970 </a:t>
            </a:r>
            <a:r>
              <a:rPr lang="zh-CN" altLang="zh-CN" dirty="0" smtClean="0"/>
              <a:t>年</a:t>
            </a:r>
            <a:r>
              <a:rPr lang="en-US" altLang="zh-CN" dirty="0" smtClean="0"/>
              <a:t> 01 </a:t>
            </a:r>
            <a:r>
              <a:rPr lang="zh-CN" altLang="zh-CN" dirty="0" smtClean="0"/>
              <a:t>月</a:t>
            </a:r>
            <a:r>
              <a:rPr lang="en-US" altLang="zh-CN" dirty="0" smtClean="0"/>
              <a:t> 01 </a:t>
            </a:r>
            <a:r>
              <a:rPr lang="zh-CN" altLang="zh-CN" dirty="0" smtClean="0"/>
              <a:t>日</a:t>
            </a:r>
            <a:r>
              <a:rPr lang="en-US" altLang="zh-CN" dirty="0" smtClean="0"/>
              <a:t> 08 </a:t>
            </a:r>
            <a:r>
              <a:rPr lang="zh-CN" altLang="zh-CN" dirty="0" smtClean="0"/>
              <a:t>时</a:t>
            </a:r>
            <a:r>
              <a:rPr lang="en-US" altLang="zh-CN" dirty="0" smtClean="0"/>
              <a:t> 00 </a:t>
            </a:r>
            <a:r>
              <a:rPr lang="zh-CN" altLang="zh-CN" dirty="0" smtClean="0"/>
              <a:t>分</a:t>
            </a:r>
            <a:r>
              <a:rPr lang="en-US" altLang="zh-CN" dirty="0" smtClean="0"/>
              <a:t>00 </a:t>
            </a:r>
            <a:r>
              <a:rPr lang="zh-CN" altLang="zh-CN" dirty="0" smtClean="0"/>
              <a:t>秒）起至现在的总秒数。</a:t>
            </a:r>
          </a:p>
          <a:p>
            <a:r>
              <a:rPr lang="zh-CN" altLang="zh-CN" dirty="0" smtClean="0"/>
              <a:t>而</a:t>
            </a:r>
            <a:r>
              <a:rPr lang="en-US" altLang="zh-CN" dirty="0" smtClean="0"/>
              <a:t>Unix </a:t>
            </a:r>
            <a:r>
              <a:rPr lang="zh-CN" altLang="zh-CN" dirty="0" smtClean="0"/>
              <a:t>中，时间戳的单位为秒（</a:t>
            </a:r>
            <a:r>
              <a:rPr lang="en-US" altLang="zh-CN" dirty="0" smtClean="0"/>
              <a:t>10 </a:t>
            </a:r>
            <a:r>
              <a:rPr lang="zh-CN" altLang="zh-CN" dirty="0" smtClean="0"/>
              <a:t>位数字）；而在</a:t>
            </a:r>
            <a:r>
              <a:rPr lang="en-US" altLang="zh-CN" dirty="0" smtClean="0"/>
              <a:t> JavaScript </a:t>
            </a:r>
            <a:r>
              <a:rPr lang="zh-CN" altLang="zh-CN" dirty="0" smtClean="0"/>
              <a:t>中，时间戳的单位为 毫秒（</a:t>
            </a:r>
            <a:r>
              <a:rPr lang="en-US" altLang="zh-CN" dirty="0" smtClean="0"/>
              <a:t>13 </a:t>
            </a:r>
            <a:r>
              <a:rPr lang="zh-CN" altLang="zh-CN" dirty="0" smtClean="0"/>
              <a:t>位数字）。</a:t>
            </a:r>
          </a:p>
          <a:p>
            <a:r>
              <a:rPr lang="zh-CN" altLang="zh-CN" dirty="0" smtClean="0"/>
              <a:t>经观察，网站采用的</a:t>
            </a:r>
            <a:r>
              <a:rPr lang="en-US" altLang="zh-CN" dirty="0" smtClean="0"/>
              <a:t>JavaScript</a:t>
            </a:r>
            <a:r>
              <a:rPr lang="zh-CN" altLang="zh-CN" dirty="0" smtClean="0"/>
              <a:t>时间戳。采用了</a:t>
            </a:r>
            <a:r>
              <a:rPr lang="en-US" altLang="zh-CN" dirty="0" err="1" smtClean="0"/>
              <a:t>DateTime</a:t>
            </a:r>
            <a:r>
              <a:rPr lang="zh-CN" altLang="zh-CN" dirty="0" smtClean="0"/>
              <a:t>类来完成时间戳到时间的转换。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F27DD-952E-4BF5-94E7-088F9430702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6" y="5541439"/>
            <a:ext cx="10443586" cy="885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58EE3AE-2A82-46A7-9824-05D259223DDD}"/>
              </a:ext>
            </a:extLst>
          </p:cNvPr>
          <p:cNvSpPr txBox="1">
            <a:spLocks/>
          </p:cNvSpPr>
          <p:nvPr/>
        </p:nvSpPr>
        <p:spPr>
          <a:xfrm>
            <a:off x="906294" y="84178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抓取网页数据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F770014-4FFB-433E-88B3-89B459DDB16B}"/>
              </a:ext>
            </a:extLst>
          </p:cNvPr>
          <p:cNvSpPr txBox="1">
            <a:spLocks/>
          </p:cNvSpPr>
          <p:nvPr/>
        </p:nvSpPr>
        <p:spPr>
          <a:xfrm>
            <a:off x="906294" y="230228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由于</a:t>
            </a:r>
            <a:r>
              <a:rPr lang="en-US" altLang="zh-CN" u="sng" smtClean="0">
                <a:hlinkClick r:id="rId3"/>
              </a:rPr>
              <a:t>https://lab.isaaclin.cn/nCoV/zh</a:t>
            </a:r>
            <a:r>
              <a:rPr lang="zh-CN" altLang="en-US" u="sng" smtClean="0"/>
              <a:t>提供的</a:t>
            </a:r>
            <a:r>
              <a:rPr lang="en-US" altLang="zh-CN" u="sng" smtClean="0"/>
              <a:t>api</a:t>
            </a:r>
            <a:r>
              <a:rPr lang="zh-CN" altLang="en-US" u="sng" smtClean="0"/>
              <a:t>比较完善，所以抓取上没有遇到太大的问题。使用</a:t>
            </a:r>
            <a:r>
              <a:rPr lang="en-US" altLang="zh-CN" smtClean="0"/>
              <a:t>HttpWebRequest</a:t>
            </a:r>
            <a:r>
              <a:rPr lang="zh-CN" altLang="en-US" smtClean="0"/>
              <a:t>来进行数据的抓取。</a:t>
            </a:r>
            <a:endParaRPr lang="en-US" altLang="zh-CN" smtClean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05AD16-5ECC-4313-A22E-631C70C6B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29" y="3731030"/>
            <a:ext cx="7877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PART5</a:t>
            </a:r>
            <a:r>
              <a:rPr kumimoji="1" lang="zh-CN" altLang="en-US" dirty="0" smtClean="0"/>
              <a:t> 后端模块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A7F3471-4997-4AA3-A4C1-8D83E38A5B73}"/>
              </a:ext>
            </a:extLst>
          </p:cNvPr>
          <p:cNvSpPr txBox="1">
            <a:spLocks/>
          </p:cNvSpPr>
          <p:nvPr/>
        </p:nvSpPr>
        <p:spPr>
          <a:xfrm>
            <a:off x="1676400" y="12892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Json</a:t>
            </a:r>
            <a:r>
              <a:rPr lang="zh-CN" altLang="en-US" smtClean="0"/>
              <a:t>解析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CF521B2-4227-472B-97C2-9A29FC892660}"/>
              </a:ext>
            </a:extLst>
          </p:cNvPr>
          <p:cNvSpPr txBox="1">
            <a:spLocks/>
          </p:cNvSpPr>
          <p:nvPr/>
        </p:nvSpPr>
        <p:spPr>
          <a:xfrm>
            <a:off x="1676400" y="274975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使用</a:t>
            </a:r>
            <a:r>
              <a:rPr lang="en-US" altLang="zh-CN" smtClean="0"/>
              <a:t>Newtonsoft.Json</a:t>
            </a:r>
            <a:r>
              <a:rPr lang="zh-CN" altLang="en-US" smtClean="0"/>
              <a:t>包进行解析，解析方式如下：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226E1F-7D23-4887-BA0E-49797039F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67" y="3462261"/>
            <a:ext cx="8549381" cy="24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微软雅黑"/>
                <a:ea typeface="微软雅黑"/>
              </a:rPr>
              <a:t>THANK</a:t>
            </a:r>
            <a:r>
              <a:rPr lang="zh-CN" altLang="en-US" dirty="0">
                <a:latin typeface="微软雅黑"/>
                <a:ea typeface="微软雅黑"/>
              </a:rPr>
              <a:t> </a:t>
            </a:r>
            <a:r>
              <a:rPr lang="en-US" altLang="zh-CN" dirty="0">
                <a:latin typeface="微软雅黑"/>
                <a:ea typeface="微软雅黑"/>
              </a:rPr>
              <a:t>YOU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</a:rPr>
              <a:t>FOR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</a:rPr>
              <a:t>WATCHING</a:t>
            </a:r>
            <a:endParaRPr lang="zh-CN" altLang="en-US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</a:rPr>
              <a:t>指导老师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</a:rPr>
              <a:t>：张玉清</a:t>
            </a:r>
            <a:endParaRPr lang="en-US" altLang="zh-CN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</a:rPr>
              <a:t>报告人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</a:rPr>
              <a:t>：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</a:rPr>
              <a:t>刘芃</a:t>
            </a:r>
            <a:r>
              <a:rPr lang="zh-CN" altLang="en-US" dirty="0" smtClean="0">
                <a:solidFill>
                  <a:srgbClr val="FFFFFF"/>
                </a:solidFill>
                <a:latin typeface="微软雅黑"/>
                <a:ea typeface="微软雅黑"/>
              </a:rPr>
              <a:t>杰 田易</a:t>
            </a:r>
            <a:endParaRPr lang="en-US" altLang="zh-CN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刘芃杰 田易 李卓佳 李广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5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PART1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项目背景及目标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20499" y="1553777"/>
            <a:ext cx="2459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Microsoft YaHei" charset="0"/>
                <a:ea typeface="Microsoft YaHei" charset="0"/>
                <a:cs typeface="Microsoft YaHei" charset="0"/>
              </a:rPr>
              <a:t>Target</a:t>
            </a:r>
            <a:endParaRPr lang="zh-CN" altLang="en-US" sz="6000" dirty="0">
              <a:solidFill>
                <a:srgbClr val="000000">
                  <a:lumMod val="85000"/>
                  <a:lumOff val="15000"/>
                </a:srgb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481578" y="1626405"/>
            <a:ext cx="8177092" cy="16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20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0"/>
                <a:ea typeface="微软雅黑" charset="0"/>
              </a:rPr>
              <a:t>2019</a:t>
            </a:r>
            <a:r>
              <a:rPr lang="zh-CN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0"/>
                <a:ea typeface="微软雅黑" charset="0"/>
              </a:rPr>
              <a:t>年年末发生在中国武汉的新型冠状病毒疫情</a:t>
            </a:r>
            <a:r>
              <a:rPr lang="zh-CN" altLang="en-US" sz="20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0"/>
                <a:ea typeface="微软雅黑" charset="0"/>
              </a:rPr>
              <a:t>肆虐，给人们带来无比的困扰。数据是进行针对性防疫工作的依据和重要参考。我们致力开发此疫情信息管理系统，直观的展示疫情分布情况，提供防疫知识和新闻，为防疫助力。</a:t>
            </a:r>
            <a:endParaRPr lang="zh-CN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41" name="直接连接符 49"/>
          <p:cNvCxnSpPr/>
          <p:nvPr/>
        </p:nvCxnSpPr>
        <p:spPr>
          <a:xfrm>
            <a:off x="3147461" y="1626405"/>
            <a:ext cx="0" cy="81253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312117" y="5935980"/>
            <a:ext cx="3484344" cy="887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功能简介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PART2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功能简介</a:t>
            </a:r>
            <a:endParaRPr kumimoji="1" lang="zh-CN" altLang="en-US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842" y="989023"/>
            <a:ext cx="8453623" cy="55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疫情地图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7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PART3 </a:t>
            </a:r>
            <a:r>
              <a:rPr kumimoji="1" lang="zh-CN" altLang="en-US" dirty="0" smtClean="0"/>
              <a:t>疫情地图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85317" y="2233897"/>
            <a:ext cx="5354596" cy="140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用地图直观的展示各省疫情严重程度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不同程度不同颜色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鼠标所指省份可以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显示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具体信息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29136" t="885" r="22724" b="30912"/>
          <a:stretch/>
        </p:blipFill>
        <p:spPr>
          <a:xfrm>
            <a:off x="7496433" y="1127226"/>
            <a:ext cx="4069492" cy="37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疫情地图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8137" y="883322"/>
            <a:ext cx="1826141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实现思想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46" y="2077698"/>
            <a:ext cx="3020280" cy="254392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文本框 5"/>
          <p:cNvSpPr txBox="1"/>
          <p:nvPr/>
        </p:nvSpPr>
        <p:spPr>
          <a:xfrm>
            <a:off x="1615470" y="5000017"/>
            <a:ext cx="3262432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原图中各省用不同颜色标记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963809" y="3151762"/>
            <a:ext cx="2477851" cy="61284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139" y="2077698"/>
            <a:ext cx="2305050" cy="2686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85530" y="4894346"/>
            <a:ext cx="3174267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得到各省市对应颜色</a:t>
            </a:r>
            <a:r>
              <a:rPr lang="en-US" altLang="zh-CN" sz="20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rgb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8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FE991"/>
      </a:accent1>
      <a:accent2>
        <a:srgbClr val="FBDB1F"/>
      </a:accent2>
      <a:accent3>
        <a:srgbClr val="CEA83C"/>
      </a:accent3>
      <a:accent4>
        <a:srgbClr val="ED7C0B"/>
      </a:accent4>
      <a:accent5>
        <a:srgbClr val="A36516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总结报告-大气时尚-稳重灰黄-PPT模板</Template>
  <TotalTime>75</TotalTime>
  <Words>985</Words>
  <Application>Microsoft Office PowerPoint</Application>
  <PresentationFormat>宽屏</PresentationFormat>
  <Paragraphs>168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等线</vt:lpstr>
      <vt:lpstr>宋体</vt:lpstr>
      <vt:lpstr>Microsoft YaHei</vt:lpstr>
      <vt:lpstr>Microsoft YaHei</vt:lpstr>
      <vt:lpstr>Arial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L PJ</dc:creator>
  <cp:keywords/>
  <dc:description/>
  <cp:lastModifiedBy>L PJ</cp:lastModifiedBy>
  <cp:revision>45</cp:revision>
  <dcterms:created xsi:type="dcterms:W3CDTF">2020-02-26T13:50:45Z</dcterms:created>
  <dcterms:modified xsi:type="dcterms:W3CDTF">2020-02-26T15:06:01Z</dcterms:modified>
  <cp:category/>
</cp:coreProperties>
</file>